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75"/>
  </p:notesMasterIdLst>
  <p:handoutMasterIdLst>
    <p:handoutMasterId r:id="rId76"/>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3" r:id="rId24"/>
    <p:sldId id="914" r:id="rId25"/>
    <p:sldId id="915" r:id="rId26"/>
    <p:sldId id="864" r:id="rId27"/>
    <p:sldId id="875" r:id="rId28"/>
    <p:sldId id="862" r:id="rId29"/>
    <p:sldId id="887" r:id="rId30"/>
    <p:sldId id="888" r:id="rId31"/>
    <p:sldId id="876" r:id="rId32"/>
    <p:sldId id="882" r:id="rId33"/>
    <p:sldId id="877" r:id="rId34"/>
    <p:sldId id="878" r:id="rId35"/>
    <p:sldId id="879" r:id="rId36"/>
    <p:sldId id="893" r:id="rId37"/>
    <p:sldId id="894" r:id="rId38"/>
    <p:sldId id="880" r:id="rId39"/>
    <p:sldId id="881" r:id="rId40"/>
    <p:sldId id="885" r:id="rId41"/>
    <p:sldId id="886" r:id="rId42"/>
    <p:sldId id="884" r:id="rId43"/>
    <p:sldId id="900" r:id="rId44"/>
    <p:sldId id="897" r:id="rId45"/>
    <p:sldId id="890" r:id="rId46"/>
    <p:sldId id="889" r:id="rId47"/>
    <p:sldId id="898" r:id="rId48"/>
    <p:sldId id="896" r:id="rId49"/>
    <p:sldId id="891" r:id="rId50"/>
    <p:sldId id="902" r:id="rId51"/>
    <p:sldId id="901" r:id="rId52"/>
    <p:sldId id="892" r:id="rId53"/>
    <p:sldId id="903" r:id="rId54"/>
    <p:sldId id="905" r:id="rId55"/>
    <p:sldId id="867" r:id="rId56"/>
    <p:sldId id="907" r:id="rId57"/>
    <p:sldId id="868" r:id="rId58"/>
    <p:sldId id="906" r:id="rId59"/>
    <p:sldId id="904" r:id="rId60"/>
    <p:sldId id="870" r:id="rId61"/>
    <p:sldId id="871" r:id="rId62"/>
    <p:sldId id="908" r:id="rId63"/>
    <p:sldId id="909" r:id="rId64"/>
    <p:sldId id="872" r:id="rId65"/>
    <p:sldId id="873" r:id="rId66"/>
    <p:sldId id="910" r:id="rId67"/>
    <p:sldId id="911" r:id="rId68"/>
    <p:sldId id="865" r:id="rId69"/>
    <p:sldId id="414" r:id="rId70"/>
    <p:sldId id="866" r:id="rId71"/>
    <p:sldId id="869" r:id="rId72"/>
    <p:sldId id="402" r:id="rId73"/>
    <p:sldId id="403"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9" autoAdjust="0"/>
    <p:restoredTop sz="72680" autoAdjust="0"/>
  </p:normalViewPr>
  <p:slideViewPr>
    <p:cSldViewPr snapToGrid="0">
      <p:cViewPr varScale="1">
        <p:scale>
          <a:sx n="77" d="100"/>
          <a:sy n="77" d="100"/>
        </p:scale>
        <p:origin x="400" y="16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8/31/20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8/31/20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46</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emf"/><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hesim-dev.github.io/ispor-short-course/articles/partitioned-survival-model-simple.html" TargetMode="Externa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963164"/>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689265"/>
            <a:ext cx="7864585" cy="128957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FAE0C6-32AC-A040-8E3B-CCD8113BE01E}"/>
                  </a:ext>
                </a:extLst>
              </p:cNvPr>
              <p:cNvSpPr txBox="1"/>
              <p:nvPr/>
            </p:nvSpPr>
            <p:spPr>
              <a:xfrm>
                <a:off x="2578054" y="2256023"/>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256023"/>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AB917-6BEA-6F43-B51B-52D10D2C32E6}"/>
                  </a:ext>
                </a:extLst>
              </p:cNvPr>
              <p:cNvSpPr txBox="1"/>
              <p:nvPr/>
            </p:nvSpPr>
            <p:spPr>
              <a:xfrm>
                <a:off x="5460033" y="2259422"/>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259422"/>
                <a:ext cx="430823" cy="305340"/>
              </a:xfrm>
              <a:prstGeom prst="rect">
                <a:avLst/>
              </a:prstGeom>
              <a:blipFill>
                <a:blip r:embed="rId4"/>
                <a:stretch>
                  <a:fillRect l="-17143" r="-131429"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5A516D5-978A-8740-A501-9AB351DAF372}"/>
                  </a:ext>
                </a:extLst>
              </p:cNvPr>
              <p:cNvSpPr txBox="1"/>
              <p:nvPr/>
            </p:nvSpPr>
            <p:spPr>
              <a:xfrm>
                <a:off x="4144296" y="1299853"/>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299853"/>
                <a:ext cx="758990" cy="308739"/>
              </a:xfrm>
              <a:prstGeom prst="rect">
                <a:avLst/>
              </a:prstGeom>
              <a:blipFill>
                <a:blip r:embed="rId5"/>
                <a:stretch>
                  <a:fillRect l="-4918" b="-384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303791"/>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386" y="1628447"/>
            <a:ext cx="7882759" cy="1970690"/>
          </a:xfrm>
          <a:prstGeom prst="rect">
            <a:avLst/>
          </a:prstGeom>
        </p:spPr>
      </p:pic>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08077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798185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Tree>
    <p:extLst>
      <p:ext uri="{BB962C8B-B14F-4D97-AF65-F5344CB8AC3E}">
        <p14:creationId xmlns:p14="http://schemas.microsoft.com/office/powerpoint/2010/main" val="3021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Tree>
    <p:extLst>
      <p:ext uri="{BB962C8B-B14F-4D97-AF65-F5344CB8AC3E}">
        <p14:creationId xmlns:p14="http://schemas.microsoft.com/office/powerpoint/2010/main" val="2883629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850521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
        <p:nvSpPr>
          <p:cNvPr id="8" name="Slide Number Placeholder 3">
            <a:extLst>
              <a:ext uri="{FF2B5EF4-FFF2-40B4-BE49-F238E27FC236}">
                <a16:creationId xmlns:a16="http://schemas.microsoft.com/office/drawing/2014/main" id="{12E68FD7-2B60-EF40-8845-6FB51555E6A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A12BA532-55F6-7843-90C1-85134869794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Tree>
    <p:extLst>
      <p:ext uri="{BB962C8B-B14F-4D97-AF65-F5344CB8AC3E}">
        <p14:creationId xmlns:p14="http://schemas.microsoft.com/office/powerpoint/2010/main" val="224402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
        <p:nvSpPr>
          <p:cNvPr id="4" name="Slide Number Placeholder 3">
            <a:extLst>
              <a:ext uri="{FF2B5EF4-FFF2-40B4-BE49-F238E27FC236}">
                <a16:creationId xmlns:a16="http://schemas.microsoft.com/office/drawing/2014/main" id="{958C7FC5-189F-BE42-827E-0F1BB602EAC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36</a:t>
            </a:fld>
            <a:endParaRPr lang="en-US"/>
          </a:p>
        </p:txBody>
      </p:sp>
    </p:spTree>
    <p:extLst>
      <p:ext uri="{BB962C8B-B14F-4D97-AF65-F5344CB8AC3E}">
        <p14:creationId xmlns:p14="http://schemas.microsoft.com/office/powerpoint/2010/main" val="285386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E15F0873-3201-1E45-AD18-F65E7234FE2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37</a:t>
            </a:fld>
            <a:endParaRPr lang="en-US"/>
          </a:p>
        </p:txBody>
      </p:sp>
    </p:spTree>
    <p:extLst>
      <p:ext uri="{BB962C8B-B14F-4D97-AF65-F5344CB8AC3E}">
        <p14:creationId xmlns:p14="http://schemas.microsoft.com/office/powerpoint/2010/main" val="2742851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
        <p:nvSpPr>
          <p:cNvPr id="4" name="Slide Number Placeholder 3">
            <a:extLst>
              <a:ext uri="{FF2B5EF4-FFF2-40B4-BE49-F238E27FC236}">
                <a16:creationId xmlns:a16="http://schemas.microsoft.com/office/drawing/2014/main" id="{4B52B04A-24BF-E247-A16F-B7DC2DD4716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38</a:t>
            </a:fld>
            <a:endParaRPr lang="en-US"/>
          </a:p>
        </p:txBody>
      </p:sp>
    </p:spTree>
    <p:extLst>
      <p:ext uri="{BB962C8B-B14F-4D97-AF65-F5344CB8AC3E}">
        <p14:creationId xmlns:p14="http://schemas.microsoft.com/office/powerpoint/2010/main" val="32633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55BC413E-A403-694E-ABA1-9BE8CF352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39</a:t>
            </a:fld>
            <a:endParaRPr lang="en-US"/>
          </a:p>
        </p:txBody>
      </p:sp>
    </p:spTree>
    <p:extLst>
      <p:ext uri="{BB962C8B-B14F-4D97-AF65-F5344CB8AC3E}">
        <p14:creationId xmlns:p14="http://schemas.microsoft.com/office/powerpoint/2010/main" val="87389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
        <p:nvSpPr>
          <p:cNvPr id="4" name="Slide Number Placeholder 3">
            <a:extLst>
              <a:ext uri="{FF2B5EF4-FFF2-40B4-BE49-F238E27FC236}">
                <a16:creationId xmlns:a16="http://schemas.microsoft.com/office/drawing/2014/main" id="{D901880F-16A2-6A4B-A73E-B0AFB79D02B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Tree>
    <p:extLst>
      <p:ext uri="{BB962C8B-B14F-4D97-AF65-F5344CB8AC3E}">
        <p14:creationId xmlns:p14="http://schemas.microsoft.com/office/powerpoint/2010/main" val="361383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
        <p:nvSpPr>
          <p:cNvPr id="14" name="Slide Number Placeholder 3">
            <a:extLst>
              <a:ext uri="{FF2B5EF4-FFF2-40B4-BE49-F238E27FC236}">
                <a16:creationId xmlns:a16="http://schemas.microsoft.com/office/drawing/2014/main" id="{60BD46A1-9D25-BA49-8848-FAEE1AA3707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726248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6" name="Picture 5">
            <a:extLst>
              <a:ext uri="{FF2B5EF4-FFF2-40B4-BE49-F238E27FC236}">
                <a16:creationId xmlns:a16="http://schemas.microsoft.com/office/drawing/2014/main" id="{0ED7CF1C-767D-6A4F-A4BE-C22CCF6D5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1" y="722790"/>
            <a:ext cx="5337869" cy="4420710"/>
          </a:xfrm>
          <a:prstGeom prst="rect">
            <a:avLst/>
          </a:prstGeom>
        </p:spPr>
      </p:pic>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886192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927303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474962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336676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1121133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52</a:t>
            </a:fld>
            <a:endParaRPr lang="en-US"/>
          </a:p>
        </p:txBody>
      </p:sp>
    </p:spTree>
    <p:extLst>
      <p:ext uri="{BB962C8B-B14F-4D97-AF65-F5344CB8AC3E}">
        <p14:creationId xmlns:p14="http://schemas.microsoft.com/office/powerpoint/2010/main" val="910969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2160734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3107317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spTree>
    <p:extLst>
      <p:ext uri="{BB962C8B-B14F-4D97-AF65-F5344CB8AC3E}">
        <p14:creationId xmlns:p14="http://schemas.microsoft.com/office/powerpoint/2010/main" val="3295239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57</a:t>
            </a:fld>
            <a:endParaRPr lang="en-US"/>
          </a:p>
        </p:txBody>
      </p:sp>
    </p:spTree>
    <p:extLst>
      <p:ext uri="{BB962C8B-B14F-4D97-AF65-F5344CB8AC3E}">
        <p14:creationId xmlns:p14="http://schemas.microsoft.com/office/powerpoint/2010/main" val="2929922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normAutofit lnSpcReduction="10000"/>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graphicFrame>
        <p:nvGraphicFramePr>
          <p:cNvPr id="5" name="Table 4">
            <a:extLst>
              <a:ext uri="{FF2B5EF4-FFF2-40B4-BE49-F238E27FC236}">
                <a16:creationId xmlns:a16="http://schemas.microsoft.com/office/drawing/2014/main" id="{C54330AC-F5AD-1947-9BB6-2F34BCA5072C}"/>
              </a:ext>
            </a:extLst>
          </p:cNvPr>
          <p:cNvGraphicFramePr>
            <a:graphicFrameLocks noGrp="1"/>
          </p:cNvGraphicFramePr>
          <p:nvPr>
            <p:extLst>
              <p:ext uri="{D42A27DB-BD31-4B8C-83A1-F6EECF244321}">
                <p14:modId xmlns:p14="http://schemas.microsoft.com/office/powerpoint/2010/main" val="779311471"/>
              </p:ext>
            </p:extLst>
          </p:nvPr>
        </p:nvGraphicFramePr>
        <p:xfrm>
          <a:off x="1141973" y="2477912"/>
          <a:ext cx="3990727" cy="1234440"/>
        </p:xfrm>
        <a:graphic>
          <a:graphicData uri="http://schemas.openxmlformats.org/drawingml/2006/table">
            <a:tbl>
              <a:tblPr/>
              <a:tblGrid>
                <a:gridCol w="2099168">
                  <a:extLst>
                    <a:ext uri="{9D8B030D-6E8A-4147-A177-3AD203B41FA5}">
                      <a16:colId xmlns:a16="http://schemas.microsoft.com/office/drawing/2014/main" val="1768705462"/>
                    </a:ext>
                  </a:extLst>
                </a:gridCol>
                <a:gridCol w="1891559">
                  <a:extLst>
                    <a:ext uri="{9D8B030D-6E8A-4147-A177-3AD203B41FA5}">
                      <a16:colId xmlns:a16="http://schemas.microsoft.com/office/drawing/2014/main" val="2446255096"/>
                    </a:ext>
                  </a:extLst>
                </a:gridCol>
              </a:tblGrid>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gengamma</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(stable) </a:t>
                      </a:r>
                    </a:p>
                  </a:txBody>
                  <a:tcPr>
                    <a:lnL>
                      <a:noFill/>
                    </a:lnL>
                    <a:lnR>
                      <a:noFill/>
                    </a:lnR>
                    <a:lnT>
                      <a:noFill/>
                    </a:lnT>
                    <a:lnB>
                      <a:noFill/>
                    </a:lnB>
                  </a:tcPr>
                </a:tc>
                <a:extLst>
                  <a:ext uri="{0D108BD9-81ED-4DB2-BD59-A6C34878D82A}">
                    <a16:rowId xmlns:a16="http://schemas.microsoft.com/office/drawing/2014/main" val="401222774"/>
                  </a:ext>
                </a:extLst>
              </a:tr>
              <a:tr h="246888">
                <a:tc>
                  <a:txBody>
                    <a:bodyPr/>
                    <a:lstStyle/>
                    <a:p>
                      <a:pPr algn="l"/>
                      <a:r>
                        <a:rPr lang="en-US" sz="1000">
                          <a:effectLst/>
                          <a:latin typeface="Arial" panose="020B0604020202020204" pitchFamily="34" charset="0"/>
                        </a:rPr>
                        <a:t>"gengamma.orig"</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(original) </a:t>
                      </a:r>
                    </a:p>
                  </a:txBody>
                  <a:tcPr>
                    <a:lnL>
                      <a:noFill/>
                    </a:lnL>
                    <a:lnR>
                      <a:noFill/>
                    </a:lnR>
                    <a:lnT>
                      <a:noFill/>
                    </a:lnT>
                    <a:lnB>
                      <a:noFill/>
                    </a:lnB>
                  </a:tcPr>
                </a:tc>
                <a:extLst>
                  <a:ext uri="{0D108BD9-81ED-4DB2-BD59-A6C34878D82A}">
                    <a16:rowId xmlns:a16="http://schemas.microsoft.com/office/drawing/2014/main" val="3235372714"/>
                  </a:ext>
                </a:extLst>
              </a:tr>
              <a:tr h="246888">
                <a:tc>
                  <a:txBody>
                    <a:bodyPr/>
                    <a:lstStyle/>
                    <a:p>
                      <a:pPr algn="l"/>
                      <a:r>
                        <a:rPr lang="en-US" sz="1000">
                          <a:effectLst/>
                          <a:latin typeface="Arial" panose="020B0604020202020204" pitchFamily="34" charset="0"/>
                        </a:rPr>
                        <a:t>"genf"</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F (stable) </a:t>
                      </a:r>
                    </a:p>
                  </a:txBody>
                  <a:tcPr>
                    <a:lnL>
                      <a:noFill/>
                    </a:lnL>
                    <a:lnR>
                      <a:noFill/>
                    </a:lnR>
                    <a:lnT>
                      <a:noFill/>
                    </a:lnT>
                    <a:lnB>
                      <a:noFill/>
                    </a:lnB>
                  </a:tcPr>
                </a:tc>
                <a:extLst>
                  <a:ext uri="{0D108BD9-81ED-4DB2-BD59-A6C34878D82A}">
                    <a16:rowId xmlns:a16="http://schemas.microsoft.com/office/drawing/2014/main" val="1375208221"/>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genf.orig</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Generalized F (original) </a:t>
                      </a:r>
                    </a:p>
                  </a:txBody>
                  <a:tcPr>
                    <a:lnL>
                      <a:noFill/>
                    </a:lnL>
                    <a:lnR>
                      <a:noFill/>
                    </a:lnR>
                    <a:lnT>
                      <a:noFill/>
                    </a:lnT>
                    <a:lnB>
                      <a:noFill/>
                    </a:lnB>
                  </a:tcPr>
                </a:tc>
                <a:extLst>
                  <a:ext uri="{0D108BD9-81ED-4DB2-BD59-A6C34878D82A}">
                    <a16:rowId xmlns:a16="http://schemas.microsoft.com/office/drawing/2014/main" val="3964577823"/>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weibull</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Weibull </a:t>
                      </a:r>
                    </a:p>
                  </a:txBody>
                  <a:tcPr>
                    <a:lnL>
                      <a:noFill/>
                    </a:lnL>
                    <a:lnR>
                      <a:noFill/>
                    </a:lnR>
                    <a:lnT>
                      <a:noFill/>
                    </a:lnT>
                    <a:lnB>
                      <a:noFill/>
                    </a:lnB>
                  </a:tcPr>
                </a:tc>
                <a:extLst>
                  <a:ext uri="{0D108BD9-81ED-4DB2-BD59-A6C34878D82A}">
                    <a16:rowId xmlns:a16="http://schemas.microsoft.com/office/drawing/2014/main" val="225054695"/>
                  </a:ext>
                </a:extLst>
              </a:tr>
            </a:tbl>
          </a:graphicData>
        </a:graphic>
      </p:graphicFrame>
      <p:graphicFrame>
        <p:nvGraphicFramePr>
          <p:cNvPr id="6" name="Table 5">
            <a:extLst>
              <a:ext uri="{FF2B5EF4-FFF2-40B4-BE49-F238E27FC236}">
                <a16:creationId xmlns:a16="http://schemas.microsoft.com/office/drawing/2014/main" id="{FF46ABCF-0EA3-0240-BA35-BC96FE1B1F13}"/>
              </a:ext>
            </a:extLst>
          </p:cNvPr>
          <p:cNvGraphicFramePr>
            <a:graphicFrameLocks noGrp="1"/>
          </p:cNvGraphicFramePr>
          <p:nvPr>
            <p:extLst>
              <p:ext uri="{D42A27DB-BD31-4B8C-83A1-F6EECF244321}">
                <p14:modId xmlns:p14="http://schemas.microsoft.com/office/powerpoint/2010/main" val="715049085"/>
              </p:ext>
            </p:extLst>
          </p:nvPr>
        </p:nvGraphicFramePr>
        <p:xfrm>
          <a:off x="5817473" y="2477912"/>
          <a:ext cx="2677597" cy="1234440"/>
        </p:xfrm>
        <a:graphic>
          <a:graphicData uri="http://schemas.openxmlformats.org/drawingml/2006/table">
            <a:tbl>
              <a:tblPr/>
              <a:tblGrid>
                <a:gridCol w="1408447">
                  <a:extLst>
                    <a:ext uri="{9D8B030D-6E8A-4147-A177-3AD203B41FA5}">
                      <a16:colId xmlns:a16="http://schemas.microsoft.com/office/drawing/2014/main" val="1768705462"/>
                    </a:ext>
                  </a:extLst>
                </a:gridCol>
                <a:gridCol w="1269150">
                  <a:extLst>
                    <a:ext uri="{9D8B030D-6E8A-4147-A177-3AD203B41FA5}">
                      <a16:colId xmlns:a16="http://schemas.microsoft.com/office/drawing/2014/main" val="2446255096"/>
                    </a:ext>
                  </a:extLst>
                </a:gridCol>
              </a:tblGrid>
              <a:tr h="246888">
                <a:tc>
                  <a:txBody>
                    <a:bodyPr/>
                    <a:lstStyle/>
                    <a:p>
                      <a:pPr algn="l"/>
                      <a:r>
                        <a:rPr lang="en-US" sz="1000">
                          <a:effectLst/>
                          <a:latin typeface="Arial" panose="020B0604020202020204" pitchFamily="34" charset="0"/>
                        </a:rPr>
                        <a:t>"gamma"</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Gamma </a:t>
                      </a:r>
                    </a:p>
                  </a:txBody>
                  <a:tcPr>
                    <a:lnL>
                      <a:noFill/>
                    </a:lnL>
                    <a:lnR>
                      <a:noFill/>
                    </a:lnR>
                    <a:lnT>
                      <a:noFill/>
                    </a:lnT>
                    <a:lnB>
                      <a:noFill/>
                    </a:lnB>
                  </a:tcPr>
                </a:tc>
                <a:extLst>
                  <a:ext uri="{0D108BD9-81ED-4DB2-BD59-A6C34878D82A}">
                    <a16:rowId xmlns:a16="http://schemas.microsoft.com/office/drawing/2014/main" val="701183635"/>
                  </a:ext>
                </a:extLst>
              </a:tr>
              <a:tr h="246888">
                <a:tc>
                  <a:txBody>
                    <a:bodyPr/>
                    <a:lstStyle/>
                    <a:p>
                      <a:pPr algn="l"/>
                      <a:r>
                        <a:rPr lang="en-US" sz="1000">
                          <a:effectLst/>
                          <a:latin typeface="Arial" panose="020B0604020202020204" pitchFamily="34" charset="0"/>
                        </a:rPr>
                        <a:t>"exp"</a:t>
                      </a:r>
                    </a:p>
                  </a:txBody>
                  <a:tcPr marR="114300">
                    <a:lnL>
                      <a:noFill/>
                    </a:lnL>
                    <a:lnR>
                      <a:noFill/>
                    </a:lnR>
                    <a:lnT>
                      <a:noFill/>
                    </a:lnT>
                    <a:lnB>
                      <a:noFill/>
                    </a:lnB>
                  </a:tcPr>
                </a:tc>
                <a:tc>
                  <a:txBody>
                    <a:bodyPr/>
                    <a:lstStyle/>
                    <a:p>
                      <a:pPr algn="l"/>
                      <a:r>
                        <a:rPr lang="en-US" sz="1000">
                          <a:effectLst/>
                          <a:latin typeface="Arial" panose="020B0604020202020204" pitchFamily="34" charset="0"/>
                        </a:rPr>
                        <a:t>Exponential </a:t>
                      </a:r>
                    </a:p>
                  </a:txBody>
                  <a:tcPr>
                    <a:lnL>
                      <a:noFill/>
                    </a:lnL>
                    <a:lnR>
                      <a:noFill/>
                    </a:lnR>
                    <a:lnT>
                      <a:noFill/>
                    </a:lnT>
                    <a:lnB>
                      <a:noFill/>
                    </a:lnB>
                  </a:tcPr>
                </a:tc>
                <a:extLst>
                  <a:ext uri="{0D108BD9-81ED-4DB2-BD59-A6C34878D82A}">
                    <a16:rowId xmlns:a16="http://schemas.microsoft.com/office/drawing/2014/main" val="342388446"/>
                  </a:ext>
                </a:extLst>
              </a:tr>
              <a:tr h="246888">
                <a:tc>
                  <a:txBody>
                    <a:bodyPr/>
                    <a:lstStyle/>
                    <a:p>
                      <a:pPr algn="l"/>
                      <a:r>
                        <a:rPr lang="en-US" sz="1000">
                          <a:effectLst/>
                          <a:latin typeface="Arial" panose="020B0604020202020204" pitchFamily="34" charset="0"/>
                        </a:rPr>
                        <a:t>"llogis"</a:t>
                      </a:r>
                    </a:p>
                  </a:txBody>
                  <a:tcPr marR="114300">
                    <a:lnL>
                      <a:noFill/>
                    </a:lnL>
                    <a:lnR>
                      <a:noFill/>
                    </a:lnR>
                    <a:lnT>
                      <a:noFill/>
                    </a:lnT>
                    <a:lnB>
                      <a:noFill/>
                    </a:lnB>
                  </a:tcPr>
                </a:tc>
                <a:tc>
                  <a:txBody>
                    <a:bodyPr/>
                    <a:lstStyle/>
                    <a:p>
                      <a:pPr algn="l"/>
                      <a:r>
                        <a:rPr lang="en-US" sz="1000">
                          <a:effectLst/>
                          <a:latin typeface="Arial" panose="020B0604020202020204" pitchFamily="34" charset="0"/>
                        </a:rPr>
                        <a:t>Log-logistic </a:t>
                      </a:r>
                    </a:p>
                  </a:txBody>
                  <a:tcPr>
                    <a:lnL>
                      <a:noFill/>
                    </a:lnL>
                    <a:lnR>
                      <a:noFill/>
                    </a:lnR>
                    <a:lnT>
                      <a:noFill/>
                    </a:lnT>
                    <a:lnB>
                      <a:noFill/>
                    </a:lnB>
                  </a:tcPr>
                </a:tc>
                <a:extLst>
                  <a:ext uri="{0D108BD9-81ED-4DB2-BD59-A6C34878D82A}">
                    <a16:rowId xmlns:a16="http://schemas.microsoft.com/office/drawing/2014/main" val="3718764202"/>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lnorm</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Log-normal </a:t>
                      </a:r>
                    </a:p>
                  </a:txBody>
                  <a:tcPr>
                    <a:lnL>
                      <a:noFill/>
                    </a:lnL>
                    <a:lnR>
                      <a:noFill/>
                    </a:lnR>
                    <a:lnT>
                      <a:noFill/>
                    </a:lnT>
                    <a:lnB>
                      <a:noFill/>
                    </a:lnB>
                  </a:tcPr>
                </a:tc>
                <a:extLst>
                  <a:ext uri="{0D108BD9-81ED-4DB2-BD59-A6C34878D82A}">
                    <a16:rowId xmlns:a16="http://schemas.microsoft.com/office/drawing/2014/main" val="2149412787"/>
                  </a:ext>
                </a:extLst>
              </a:tr>
              <a:tr h="246888">
                <a:tc>
                  <a:txBody>
                    <a:bodyPr/>
                    <a:lstStyle/>
                    <a:p>
                      <a:pPr algn="l"/>
                      <a:r>
                        <a:rPr lang="en-US" sz="1000">
                          <a:effectLst/>
                          <a:latin typeface="Arial" panose="020B0604020202020204" pitchFamily="34" charset="0"/>
                        </a:rPr>
                        <a:t>"gompertz"</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Gompertz </a:t>
                      </a:r>
                    </a:p>
                  </a:txBody>
                  <a:tcPr>
                    <a:lnL>
                      <a:noFill/>
                    </a:lnL>
                    <a:lnR>
                      <a:noFill/>
                    </a:lnR>
                    <a:lnT>
                      <a:noFill/>
                    </a:lnT>
                    <a:lnB>
                      <a:noFill/>
                    </a:lnB>
                  </a:tcPr>
                </a:tc>
                <a:extLst>
                  <a:ext uri="{0D108BD9-81ED-4DB2-BD59-A6C34878D82A}">
                    <a16:rowId xmlns:a16="http://schemas.microsoft.com/office/drawing/2014/main" val="4110536070"/>
                  </a:ext>
                </a:extLst>
              </a:tr>
            </a:tbl>
          </a:graphicData>
        </a:graphic>
      </p:graphicFrame>
    </p:spTree>
    <p:extLst>
      <p:ext uri="{BB962C8B-B14F-4D97-AF65-F5344CB8AC3E}">
        <p14:creationId xmlns:p14="http://schemas.microsoft.com/office/powerpoint/2010/main" val="783997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909047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61</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Time-varying state-transition models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3348257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3733999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Decision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2115741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279902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0089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8287</TotalTime>
  <Words>5465</Words>
  <Application>Microsoft Macintosh PowerPoint</Application>
  <PresentationFormat>On-screen Show (16:9)</PresentationFormat>
  <Paragraphs>1037</Paragraphs>
  <Slides>73</Slides>
  <Notes>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Cambria Math</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Partitioned survival model</vt:lpstr>
      <vt:lpstr>Markov model</vt:lpstr>
      <vt:lpstr>Semi-Markov model</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Time-varying state-transition models</vt:lpstr>
      <vt:lpstr>Time-varying state-transition models</vt:lpstr>
      <vt:lpstr>Demonstration: Time-varying state-transition models</vt:lpstr>
      <vt:lpstr>PowerPoint Presentation</vt:lpstr>
      <vt:lpstr>Decision analysis</vt:lpstr>
      <vt:lpstr>Decision analysis</vt:lpstr>
      <vt:lpstr>Exercise 5: Decision analysis</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519</cp:revision>
  <cp:lastPrinted>2019-06-07T19:51:54Z</cp:lastPrinted>
  <dcterms:created xsi:type="dcterms:W3CDTF">2014-12-05T18:34:48Z</dcterms:created>
  <dcterms:modified xsi:type="dcterms:W3CDTF">2020-08-31T22:56:47Z</dcterms:modified>
  <cp:category/>
</cp:coreProperties>
</file>